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fr-FR"/>
    </a:defPPr>
    <a:lvl1pPr marL="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202"/>
    <a:srgbClr val="FCBB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94" autoAdjust="0"/>
  </p:normalViewPr>
  <p:slideViewPr>
    <p:cSldViewPr snapToGrid="0" snapToObjects="1">
      <p:cViewPr>
        <p:scale>
          <a:sx n="81" d="100"/>
          <a:sy n="81" d="100"/>
        </p:scale>
        <p:origin x="-172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F362-E71A-3447-8CB7-B07E57FE7AD5}" type="datetimeFigureOut">
              <a:rPr lang="fr-FR" smtClean="0"/>
              <a:t>15-12-14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211C-FF20-144D-A489-4E956C4280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xfrm>
            <a:off x="7478237" y="6395285"/>
            <a:ext cx="283531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C6A77ECF-94B8-2F42-91E4-1672995CE8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8843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B80078-4ED9-F046-9DCD-E2F9DDF2A8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94958"/>
      </p:ext>
    </p:extLst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3371690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331627982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442718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647700" y="131766"/>
            <a:ext cx="7861300" cy="1804987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6" name="Shape 436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11078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295181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879282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463381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3047484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8050086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2"/>
          <p:cNvSpPr>
            <a:spLocks noGrp="1"/>
          </p:cNvSpPr>
          <p:nvPr>
            <p:ph type="sldNum" sz="quarter" idx="10"/>
          </p:nvPr>
        </p:nvSpPr>
        <p:spPr>
          <a:xfrm>
            <a:off x="8548690" y="5712607"/>
            <a:ext cx="395287" cy="200053"/>
          </a:xfrm>
          <a:ln w="12700">
            <a:miter lim="400000"/>
          </a:ln>
        </p:spPr>
        <p:txBody>
          <a:bodyPr lIns="22859" tIns="22859" rIns="22859" bIns="22859"/>
          <a:lstStyle>
            <a:lvl1pPr defTabSz="1371578">
              <a:defRPr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5B06856-9EC0-394D-8EE2-57AD1F16EF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36265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4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914386">
              <a:defRPr/>
            </a:lvl1pPr>
          </a:lstStyle>
          <a:p>
            <a:pPr>
              <a:defRPr/>
            </a:pPr>
            <a:fld id="{FF772156-5316-534F-922E-3E14FCE59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50886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75229954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69339904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0783031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5" name="Shape 67"/>
          <p:cNvSpPr>
            <a:spLocks noGrp="1"/>
          </p:cNvSpPr>
          <p:nvPr>
            <p:ph type="sldNum" sz="quarter" idx="10"/>
          </p:nvPr>
        </p:nvSpPr>
        <p:spPr>
          <a:xfrm>
            <a:off x="7440564" y="6245225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6EFBC8-53DD-7B41-9D24-1134712DA4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10153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70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6" name="Shape 73"/>
          <p:cNvSpPr>
            <a:spLocks noGrp="1"/>
          </p:cNvSpPr>
          <p:nvPr>
            <p:ph type="sldNum" sz="quarter" idx="10"/>
          </p:nvPr>
        </p:nvSpPr>
        <p:spPr>
          <a:xfrm>
            <a:off x="7326264" y="6248400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3CD3564-E9DD-5F49-AB8B-6166B2233C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89698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77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5DCA489F-B525-D442-A3AA-CC95B474CB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75323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789317203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1124F79B-DFC5-E343-A6BE-DE8480FE07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79139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4231399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Design">
    <p:bg>
      <p:bgPr>
        <a:solidFill>
          <a:srgbClr val="2E3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>
              <a:defRPr sz="4400">
                <a:solidFill>
                  <a:srgbClr val="FFCB76"/>
                </a:solidFill>
                <a:uFill>
                  <a:solidFill>
                    <a:srgbClr val="FFCB7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39" indent="-285746">
              <a:buClrTx/>
              <a:buFontTx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39" indent="-228596">
              <a:spcBef>
                <a:spcPts val="500"/>
              </a:spcBef>
              <a:buClrTx/>
              <a:buFontTx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39" indent="-228596">
              <a:spcBef>
                <a:spcPts val="400"/>
              </a:spcBef>
              <a:buClrTx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39" indent="-228596">
              <a:spcBef>
                <a:spcPts val="400"/>
              </a:spcBef>
              <a:buClrTx/>
              <a:buFontTx/>
              <a:buChar char="»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7"/>
          <p:cNvSpPr>
            <a:spLocks noGrp="1"/>
          </p:cNvSpPr>
          <p:nvPr>
            <p:ph type="sldNum" sz="quarter" idx="10"/>
          </p:nvPr>
        </p:nvSpPr>
        <p:spPr>
          <a:xfrm>
            <a:off x="7401031" y="6248402"/>
            <a:ext cx="209342" cy="215444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1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AB51D448-1A00-134B-876C-50AFF5EA9E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90771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10850146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10646175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833127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0" y="5867400"/>
            <a:ext cx="9144000" cy="1462088"/>
            <a:chOff x="0" y="0"/>
            <a:chExt cx="9144000" cy="1462483"/>
          </a:xfrm>
        </p:grpSpPr>
        <p:sp>
          <p:nvSpPr>
            <p:cNvPr id="5" name="Shape 107"/>
            <p:cNvSpPr>
              <a:spLocks/>
            </p:cNvSpPr>
            <p:nvPr/>
          </p:nvSpPr>
          <p:spPr bwMode="auto">
            <a:xfrm rot="5400000">
              <a:off x="3969058" y="-3726159"/>
              <a:ext cx="12058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344" y="21600"/>
                  </a:lnTo>
                  <a:cubicBezTo>
                    <a:pt x="10637" y="15899"/>
                    <a:pt x="5976" y="471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Shape 108"/>
            <p:cNvSpPr>
              <a:spLocks/>
            </p:cNvSpPr>
            <p:nvPr/>
          </p:nvSpPr>
          <p:spPr bwMode="auto">
            <a:xfrm rot="5400000">
              <a:off x="3840758" y="-3840759"/>
              <a:ext cx="14624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582"/>
                  </a:moveTo>
                  <a:lnTo>
                    <a:pt x="21600" y="0"/>
                  </a:lnTo>
                  <a:lnTo>
                    <a:pt x="21600" y="21582"/>
                  </a:lnTo>
                  <a:close/>
                  <a:moveTo>
                    <a:pt x="0" y="0"/>
                  </a:moveTo>
                  <a:lnTo>
                    <a:pt x="2800" y="0"/>
                  </a:lnTo>
                  <a:cubicBezTo>
                    <a:pt x="4215" y="1259"/>
                    <a:pt x="5546" y="2978"/>
                    <a:pt x="6713" y="4932"/>
                  </a:cubicBezTo>
                  <a:cubicBezTo>
                    <a:pt x="9704" y="10296"/>
                    <a:pt x="11560" y="17421"/>
                    <a:pt x="10779" y="21600"/>
                  </a:cubicBezTo>
                  <a:lnTo>
                    <a:pt x="8904" y="21600"/>
                  </a:lnTo>
                  <a:cubicBezTo>
                    <a:pt x="9550" y="11032"/>
                    <a:pt x="4732" y="586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7" name="Shape 110"/>
          <p:cNvSpPr>
            <a:spLocks noChangeArrowheads="1"/>
          </p:cNvSpPr>
          <p:nvPr/>
        </p:nvSpPr>
        <p:spPr bwMode="auto">
          <a:xfrm>
            <a:off x="515940" y="800102"/>
            <a:ext cx="280987" cy="523875"/>
          </a:xfrm>
          <a:prstGeom prst="roundRect">
            <a:avLst>
              <a:gd name="adj" fmla="val 16667"/>
            </a:avLst>
          </a:prstGeom>
          <a:solidFill>
            <a:srgbClr val="1BBBD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8" name="Shape 111"/>
          <p:cNvSpPr>
            <a:spLocks noChangeArrowheads="1"/>
          </p:cNvSpPr>
          <p:nvPr/>
        </p:nvSpPr>
        <p:spPr bwMode="auto">
          <a:xfrm>
            <a:off x="187325" y="800102"/>
            <a:ext cx="280988" cy="523875"/>
          </a:xfrm>
          <a:prstGeom prst="roundRect">
            <a:avLst>
              <a:gd name="adj" fmla="val 16667"/>
            </a:avLst>
          </a:prstGeom>
          <a:solidFill>
            <a:srgbClr val="FF8A0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9" name="Shape 112"/>
          <p:cNvSpPr>
            <a:spLocks/>
          </p:cNvSpPr>
          <p:nvPr/>
        </p:nvSpPr>
        <p:spPr bwMode="auto">
          <a:xfrm rot="5400000">
            <a:off x="-191294" y="991394"/>
            <a:ext cx="523875" cy="141288"/>
          </a:xfrm>
          <a:custGeom>
            <a:avLst/>
            <a:gdLst>
              <a:gd name="T0" fmla="*/ 2147483647 w 21600"/>
              <a:gd name="T1" fmla="*/ 128817496 h 21600"/>
              <a:gd name="T2" fmla="*/ 2147483647 w 21600"/>
              <a:gd name="T3" fmla="*/ 128817496 h 21600"/>
              <a:gd name="T4" fmla="*/ 2147483647 w 21600"/>
              <a:gd name="T5" fmla="*/ 128817496 h 21600"/>
              <a:gd name="T6" fmla="*/ 2147483647 w 21600"/>
              <a:gd name="T7" fmla="*/ 12881749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91" y="0"/>
                </a:moveTo>
                <a:lnTo>
                  <a:pt x="19909" y="0"/>
                </a:lnTo>
                <a:cubicBezTo>
                  <a:pt x="20843" y="0"/>
                  <a:pt x="21600" y="2821"/>
                  <a:pt x="21600" y="63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300"/>
                </a:lnTo>
                <a:cubicBezTo>
                  <a:pt x="0" y="2821"/>
                  <a:pt x="757" y="0"/>
                  <a:pt x="1691" y="0"/>
                </a:cubicBezTo>
                <a:close/>
              </a:path>
            </a:pathLst>
          </a:custGeom>
          <a:solidFill>
            <a:srgbClr val="99C8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86" fontAlgn="base">
              <a:spcBef>
                <a:spcPct val="0"/>
              </a:spcBef>
              <a:spcAft>
                <a:spcPct val="0"/>
              </a:spcAft>
            </a:pPr>
            <a:endParaRPr lang="fr-FR" sz="3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97576"/>
            <a:ext cx="820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1218967">
              <a:defRPr sz="36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marL="304742" indent="-304742" defTabSz="1218967">
              <a:lnSpc>
                <a:spcPct val="90000"/>
              </a:lnSpc>
              <a:spcBef>
                <a:spcPts val="1800"/>
              </a:spcBef>
              <a:buClr>
                <a:srgbClr val="99C824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  <a:lvl2pPr marL="755760" indent="-304742" defTabSz="1218967">
              <a:lnSpc>
                <a:spcPct val="90000"/>
              </a:lnSpc>
              <a:spcBef>
                <a:spcPts val="1200"/>
              </a:spcBef>
              <a:buClr>
                <a:srgbClr val="99C824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2pPr>
            <a:lvl3pPr marL="1206778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3pPr>
            <a:lvl4pPr marL="1657795" indent="-304741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buChar char="•"/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4pPr>
            <a:lvl5pPr marL="2108812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11" name="Shape 116"/>
          <p:cNvSpPr>
            <a:spLocks noGrp="1"/>
          </p:cNvSpPr>
          <p:nvPr>
            <p:ph type="sldNum" sz="quarter" idx="10"/>
          </p:nvPr>
        </p:nvSpPr>
        <p:spPr>
          <a:xfrm>
            <a:off x="8723042" y="6397367"/>
            <a:ext cx="192360" cy="184666"/>
          </a:xfrm>
          <a:ln w="12700">
            <a:round/>
          </a:ln>
        </p:spPr>
        <p:txBody>
          <a:bodyPr wrap="none" lIns="0" tIns="0" rIns="0" bIns="0"/>
          <a:lstStyle>
            <a:lvl1pPr defTabSz="914386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EB7DA75-F1BD-E842-AD5E-654D4569C6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72329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1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1500286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224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125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478622961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8176237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34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25511155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3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88580098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24674614"/>
      </p:ext>
    </p:extLst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4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47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70521502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52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56302047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72396797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6400800" cy="34671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61906617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607224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026307488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837847697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21022745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016059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4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92943419"/>
      </p:ext>
    </p:extLst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51124522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0154320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42567561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10569671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0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08701808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1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</p:spTree>
    <p:extLst>
      <p:ext uri="{BB962C8B-B14F-4D97-AF65-F5344CB8AC3E}">
        <p14:creationId xmlns:p14="http://schemas.microsoft.com/office/powerpoint/2010/main" val="2934812234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63643922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1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3968236086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2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51623905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9029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981E58-2E10-B543-86E6-6282BA1085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77940"/>
      </p:ext>
    </p:extLst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07041406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22546885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 1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752334306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35000" y="1130301"/>
            <a:ext cx="3835400" cy="5727701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5601006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8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0355051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5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696EE82-73C8-B04F-AFB2-6DC114E57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66582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1E6CEDA-3FB8-3C4E-B1D0-E62E63C3F8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95560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9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F9F2D54-AEA0-EA43-82F9-90DA7598A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60821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63678384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4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72227493-C27F-0D49-9266-30A0670828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60500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31449644"/>
      </p:ext>
    </p:extLst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5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BBEDB33-EAD9-A44C-A8AE-8BE0F33202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01379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45322036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97BD4B4-DEC5-F348-97E2-9E50E5A1E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475836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6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65463845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76935287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7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1838709005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8"/>
          <p:cNvSpPr/>
          <p:nvPr/>
        </p:nvSpPr>
        <p:spPr>
          <a:xfrm>
            <a:off x="577850" y="6321426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457200" y="1435466"/>
            <a:ext cx="4040188" cy="73941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457192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914386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371578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828770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623989478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283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306932725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87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113007579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406393">
              <a:defRPr sz="5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888986" indent="-571491" defTabSz="406393">
              <a:spcBef>
                <a:spcPts val="1700"/>
              </a:spcBef>
              <a:buClrTx/>
              <a:buSzPct val="171000"/>
              <a:buFontTx/>
              <a:defRPr sz="3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478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2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7972" indent="-571491" defTabSz="406393">
              <a:spcBef>
                <a:spcPts val="1700"/>
              </a:spcBef>
              <a:buClrTx/>
              <a:buSzPct val="171000"/>
              <a:buFontTx/>
              <a:defRPr sz="2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464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1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6957" indent="-571491" defTabSz="406393">
              <a:spcBef>
                <a:spcPts val="1700"/>
              </a:spcBef>
              <a:buClrTx/>
              <a:buSzPct val="171000"/>
              <a:buFontTx/>
              <a:defRPr sz="16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6804327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8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F2ECE6-C9DC-8B4F-A0CD-235708D73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060234"/>
      </p:ext>
    </p:extLst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35000" y="143991"/>
            <a:ext cx="7861300" cy="1793752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647690"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593715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50908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08101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965293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22487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563663575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0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6668711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1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918695884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1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19837511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960080257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66764750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2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16944669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3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66043027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3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643408606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4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88877481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2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03F4B1E1-E489-C042-8C36-61E343CDE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35110"/>
      </p:ext>
    </p:extLst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4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68933063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78977105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564614845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464384751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56619341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6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67018443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38100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10576845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609765708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8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2663100020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8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99723125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6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133C2B4D-AC63-1B47-A97F-A69C3A91DD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931241"/>
      </p:ext>
    </p:extLst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9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2733178974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2AB919A9-3845-E24A-8A59-BBB6AEE70B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22154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288964469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161668937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01304684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78829006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200148673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647700" y="131762"/>
            <a:ext cx="7861300" cy="180498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6357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34776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931956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51614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310033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4744001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37375146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only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6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" name="Shape 417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457205" y="2"/>
            <a:ext cx="8229601" cy="1697041"/>
          </a:xfrm>
          <a:prstGeom prst="rect">
            <a:avLst/>
          </a:prstGeom>
        </p:spPr>
        <p:txBody>
          <a:bodyPr lIns="0" tIns="0" rIns="0" bIns="0" anchor="ctr"/>
          <a:lstStyle>
            <a:lvl1pPr defTabSz="401895">
              <a:defRPr b="1" spc="-10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3788711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theme" Target="../theme/theme1.xml"/><Relationship Id="rId10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00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6.jpg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65852"/>
            <a:ext cx="17287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6803" name="Shape 3"/>
          <p:cNvSpPr>
            <a:spLocks noGrp="1"/>
          </p:cNvSpPr>
          <p:nvPr>
            <p:ph type="title"/>
          </p:nvPr>
        </p:nvSpPr>
        <p:spPr bwMode="auto">
          <a:xfrm>
            <a:off x="252415" y="2"/>
            <a:ext cx="8639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du titre</a:t>
            </a:r>
          </a:p>
        </p:txBody>
      </p:sp>
      <p:sp>
        <p:nvSpPr>
          <p:cNvPr id="76804" name="Shape 4"/>
          <p:cNvSpPr>
            <a:spLocks noGrp="1"/>
          </p:cNvSpPr>
          <p:nvPr>
            <p:ph type="body" idx="1"/>
          </p:nvPr>
        </p:nvSpPr>
        <p:spPr bwMode="auto">
          <a:xfrm>
            <a:off x="252415" y="1341438"/>
            <a:ext cx="8639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niveau 1</a:t>
            </a:r>
          </a:p>
          <a:p>
            <a:pPr lvl="1"/>
            <a:r>
              <a:rPr lang="fr-FR">
                <a:sym typeface="Century Gothic" charset="0"/>
              </a:rPr>
              <a:t>Texte niveau 2</a:t>
            </a:r>
          </a:p>
          <a:p>
            <a:pPr lvl="2"/>
            <a:r>
              <a:rPr lang="fr-FR">
                <a:sym typeface="Century Gothic" charset="0"/>
              </a:rPr>
              <a:t>Texte niveau 3</a:t>
            </a:r>
          </a:p>
          <a:p>
            <a:pPr lvl="3"/>
            <a:r>
              <a:rPr lang="fr-FR">
                <a:sym typeface="Century Gothic" charset="0"/>
              </a:rPr>
              <a:t>Texte niveau 4</a:t>
            </a:r>
          </a:p>
          <a:p>
            <a:pPr lvl="4"/>
            <a:r>
              <a:rPr lang="fr-FR">
                <a:sym typeface="Century Gothic" charset="0"/>
              </a:rPr>
              <a:t>Texte niveau 5</a:t>
            </a:r>
          </a:p>
        </p:txBody>
      </p:sp>
      <p:sp>
        <p:nvSpPr>
          <p:cNvPr id="156677" name="Shape 5"/>
          <p:cNvSpPr>
            <a:spLocks noGrp="1"/>
          </p:cNvSpPr>
          <p:nvPr>
            <p:ph type="sldNum" sz="quarter" idx="2"/>
          </p:nvPr>
        </p:nvSpPr>
        <p:spPr bwMode="auto">
          <a:xfrm>
            <a:off x="8208965" y="6604718"/>
            <a:ext cx="935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ctr" anchorCtr="0" compatLnSpc="1">
            <a:prstTxWarp prst="textNoShape">
              <a:avLst/>
            </a:prstTxWarp>
            <a:spAutoFit/>
          </a:bodyPr>
          <a:lstStyle>
            <a:lvl1pPr algn="r" defTabSz="457192">
              <a:defRPr sz="1000">
                <a:solidFill>
                  <a:srgbClr val="888888"/>
                </a:solidFill>
                <a:latin typeface="Century Gothic" charset="0"/>
                <a:cs typeface="Century Gothic" charset="0"/>
                <a:sym typeface="Century 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465E7-5B0C-5D4B-9D15-83F93BC25CD7}" type="slidenum">
              <a:rPr lang="fr-FR">
                <a:ea typeface="ヒラギノ角ゴ ProN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2" r:id="rId101"/>
    <p:sldLayoutId id="2147483763" r:id="rId102"/>
    <p:sldLayoutId id="2147483764" r:id="rId103"/>
    <p:sldLayoutId id="2147483765" r:id="rId104"/>
    <p:sldLayoutId id="2147483766" r:id="rId105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5pPr>
      <a:lvl6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596" indent="-2285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marL="711188" indent="-2539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2pPr>
      <a:lvl3pPr marL="1200130" indent="-28574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3pPr>
      <a:lvl4pPr marL="1697012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4pPr>
      <a:lvl5pPr marL="2154204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5pPr>
      <a:lvl6pPr marL="2539960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6pPr>
      <a:lvl7pPr marL="2997152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7pPr>
      <a:lvl8pPr marL="3454344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8pPr>
      <a:lvl9pPr marL="3911538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19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38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57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770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5964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15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34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54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Table 8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86278"/>
              </p:ext>
            </p:extLst>
          </p:nvPr>
        </p:nvGraphicFramePr>
        <p:xfrm>
          <a:off x="92077" y="449830"/>
          <a:ext cx="8988425" cy="6450188"/>
        </p:xfrm>
        <a:graphic>
          <a:graphicData uri="http://schemas.openxmlformats.org/drawingml/2006/table">
            <a:tbl>
              <a:tblPr/>
              <a:tblGrid>
                <a:gridCol w="1144391"/>
                <a:gridCol w="1921535"/>
                <a:gridCol w="1145056"/>
                <a:gridCol w="671521"/>
                <a:gridCol w="892097"/>
                <a:gridCol w="1889850"/>
                <a:gridCol w="561975"/>
                <a:gridCol w="762000"/>
              </a:tblGrid>
              <a:tr h="344423"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Class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     Agent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A1c 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BW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Comments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/d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RAMQ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14"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Biguanide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Metformin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Glucophage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Diarrhea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lower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mortality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0.18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1EAA"/>
                    </a:solidFill>
                  </a:tcPr>
                </a:tc>
              </a:tr>
              <a:tr h="239703">
                <a:tc rowSpan="4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DPP-4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Inhibitors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Sitagliptin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Januvia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Stable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Neutral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cardiovascular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outcome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trials for </a:t>
                      </a:r>
                      <a:r>
                        <a:rPr kumimoji="0" 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sita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r>
                        <a:rPr kumimoji="0" lang="fr-FR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saxa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and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alogliptin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. Small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rise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in CHF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with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saxagliptin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.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2.62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Saxagliptin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Onglyza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2.30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4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Linagliptin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Trajenta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2.25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4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Alogliptin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Nesina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2.10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42877"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GLP-1R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Agonists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Liraglutide (Victoza)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 (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bid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for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exenatide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die for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liraglutide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once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weekly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for the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others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), </a:t>
                      </a:r>
                      <a:b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long-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term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safety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not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established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6.85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 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Exenatide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Byetta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2.49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Exenatide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QW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Bydureon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Dulaglutide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Trulicity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Albiglutide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Eperzan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600"/>
                    </a:solidFill>
                  </a:tcPr>
                </a:tc>
              </a:tr>
              <a:tr h="232663">
                <a:tc rowSpan="3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SGLT2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Inhibitors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Canagliflozin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Invokana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 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to ↓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Hypotension,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genital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mycotic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infections.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
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Cardiovascular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benefit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for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empagliflozin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on-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going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trials for the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others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2.62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Dapagliflozin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Forxiga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 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to ↓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2.45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434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Empagliflozin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Jardiance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 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to ↓ 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2.62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44423"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Thiazolidine-diones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Rosiglitazone (Avandia)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Edema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heart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failure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b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fractures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2.87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</a:tr>
              <a:tr h="3444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Pioglitazone (Actos)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Edema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heart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failure</a:t>
                      </a: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, </a:t>
                      </a:r>
                      <a:b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fractures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1.05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</a:tr>
              <a:tr h="232663"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72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</a:t>
                      </a:r>
                      <a:r>
                        <a:rPr kumimoji="0" lang="fr-C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C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C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C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C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CA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Secretagogues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72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Glyburide (Diabeta)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0.23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Gliclazide (Diamicron)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0.50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Glimepiride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Amaryl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0.77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Repaglinide (GlucoNorm)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0.84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232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Nateglinide (Starlix)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1.95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89127"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α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Glucosidase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Inhibitors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Acarbose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(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Glucobay</a:t>
                      </a: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)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Gas</a:t>
                      </a: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1.03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2A28"/>
                    </a:solidFill>
                  </a:tcPr>
                </a:tc>
              </a:tr>
              <a:tr h="300025">
                <a:tc rowSpan="2"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Human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↑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1.77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OK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  <a:tr h="3891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Analogue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Insulins</a:t>
                      </a: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ヒラギノ角ゴ ProN W3" charset="0"/>
                        <a:cs typeface="Verdana" charset="0"/>
                        <a:sym typeface="Verdana" charset="0"/>
                      </a:endParaRP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↓ ↓ ↓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↑ ↑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++++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Injections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1.95R 2.94L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1295400" rtl="0" eaLnBrk="1" fontAlgn="base" latinLnBrk="0" hangingPunct="1">
                        <a:lnSpc>
                          <a:spcPct val="11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EXCEP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F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0AC"/>
                    </a:solidFill>
                  </a:tcPr>
                </a:tc>
              </a:tr>
            </a:tbl>
          </a:graphicData>
        </a:graphic>
      </p:graphicFrame>
      <p:sp>
        <p:nvSpPr>
          <p:cNvPr id="801" name="Shape 801"/>
          <p:cNvSpPr/>
          <p:nvPr/>
        </p:nvSpPr>
        <p:spPr>
          <a:xfrm>
            <a:off x="26990" y="-152400"/>
            <a:ext cx="9090025" cy="804863"/>
          </a:xfrm>
          <a:prstGeom prst="rect">
            <a:avLst/>
          </a:prstGeom>
          <a:ln w="12700">
            <a:miter lim="400000"/>
          </a:ln>
          <a:effectLst>
            <a:outerShdw blurRad="12700" dist="12700" dir="189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 algn="ctr">
              <a:buClr>
                <a:srgbClr val="FFD479"/>
              </a:buClr>
              <a:buFont typeface="Times New Roman"/>
              <a:defRPr sz="2600" b="1" i="1">
                <a:solidFill>
                  <a:srgbClr val="FFD479"/>
                </a:solidFill>
                <a:uFill>
                  <a:solidFill>
                    <a:srgbClr val="FFD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 i="0">
                <a:solidFill>
                  <a:srgbClr val="000000"/>
                </a:solidFill>
                <a:uFillTx/>
              </a:defRPr>
            </a:pPr>
            <a:r>
              <a:rPr lang="fr-CA" sz="3200" b="0" i="0" kern="0" dirty="0" err="1" smtClean="0">
                <a:solidFill>
                  <a:srgbClr val="FFFFFF"/>
                </a:solidFill>
                <a:uFillTx/>
              </a:rPr>
              <a:t>Antihyperglycemic</a:t>
            </a:r>
            <a:r>
              <a:rPr lang="fr-CA" sz="3200" b="0" i="0" kern="0" dirty="0" smtClean="0">
                <a:solidFill>
                  <a:srgbClr val="FFFFFF"/>
                </a:solidFill>
                <a:uFillTx/>
              </a:rPr>
              <a:t> </a:t>
            </a:r>
            <a:r>
              <a:rPr lang="fr-CA" sz="3200" b="0" i="0" kern="0" dirty="0" err="1" smtClean="0">
                <a:solidFill>
                  <a:srgbClr val="FFFFFF"/>
                </a:solidFill>
                <a:uFillTx/>
              </a:rPr>
              <a:t>Therapies</a:t>
            </a:r>
            <a:endParaRPr sz="3200" b="0" i="0" kern="0" dirty="0">
              <a:solidFill>
                <a:srgbClr val="FFFFFF"/>
              </a:solidFill>
              <a:uFillTx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81111" y="30512"/>
            <a:ext cx="147597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atinLnBrk="1" hangingPunct="0"/>
            <a:r>
              <a:rPr lang="fr-FR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Yale JF </a:t>
            </a:r>
            <a:r>
              <a:rPr lang="fr-FR" sz="1000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December</a:t>
            </a:r>
            <a:r>
              <a:rPr lang="fr-FR" sz="1000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fr-FR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481068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2E369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336</Words>
  <Application>Microsoft Macintosh PowerPoint</Application>
  <PresentationFormat>Présentation à l'écran (4:3)</PresentationFormat>
  <Paragraphs>141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White</vt:lpstr>
      <vt:lpstr>Présentation PowerPoint</vt:lpstr>
    </vt:vector>
  </TitlesOfParts>
  <Company>Centre Universitaire de Santé McGill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Jean-Francois Yale</dc:creator>
  <cp:lastModifiedBy>Jean-Francois Yale</cp:lastModifiedBy>
  <cp:revision>26</cp:revision>
  <dcterms:created xsi:type="dcterms:W3CDTF">2015-11-18T23:48:10Z</dcterms:created>
  <dcterms:modified xsi:type="dcterms:W3CDTF">2015-12-15T04:34:06Z</dcterms:modified>
</cp:coreProperties>
</file>