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7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fr-FR"/>
    </a:defPPr>
    <a:lvl1pPr marL="0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86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78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70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64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56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48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E202"/>
    <a:srgbClr val="FCBB6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07" autoAdjust="0"/>
    <p:restoredTop sz="99194" autoAdjust="0"/>
  </p:normalViewPr>
  <p:slideViewPr>
    <p:cSldViewPr snapToGrid="0" snapToObjects="1">
      <p:cViewPr>
        <p:scale>
          <a:sx n="72" d="100"/>
          <a:sy n="72" d="100"/>
        </p:scale>
        <p:origin x="-1480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F362-E71A-3447-8CB7-B07E57FE7AD5}" type="datetimeFigureOut">
              <a:rPr lang="fr-FR" smtClean="0"/>
              <a:t>19-04-05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3211C-FF20-144D-A489-4E956C4280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1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86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78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70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64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56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48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0" indent="0" algn="ctr">
              <a:buNone/>
              <a:defRPr/>
            </a:lvl5pPr>
            <a:lvl6pPr marL="2285964" indent="0" algn="ctr">
              <a:buNone/>
              <a:defRPr/>
            </a:lvl6pPr>
            <a:lvl7pPr marL="2743156" indent="0" algn="ctr">
              <a:buNone/>
              <a:defRPr/>
            </a:lvl7pPr>
            <a:lvl8pPr marL="3200348" indent="0" algn="ctr">
              <a:buNone/>
              <a:defRPr/>
            </a:lvl8pPr>
            <a:lvl9pPr marL="3657542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0FE2-6F67-614C-AF65-26CE8D8D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886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E81A4-5BF0-5A4D-A7FD-08791230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3854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922A8-7F97-B841-9B66-AA2FC85A7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5662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4DA51-E425-0547-9363-401489022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4681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vert="horz" lIns="91438" tIns="45720" rIns="91438" bIns="45720"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0" indent="0">
              <a:buNone/>
              <a:defRPr sz="1400"/>
            </a:lvl5pPr>
            <a:lvl6pPr marL="2285964" indent="0">
              <a:buNone/>
              <a:defRPr sz="1400"/>
            </a:lvl6pPr>
            <a:lvl7pPr marL="2743156" indent="0">
              <a:buNone/>
              <a:defRPr sz="1400"/>
            </a:lvl7pPr>
            <a:lvl8pPr marL="3200348" indent="0">
              <a:buNone/>
              <a:defRPr sz="1400"/>
            </a:lvl8pPr>
            <a:lvl9pPr marL="3657542" indent="0">
              <a:buNone/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2605B-67A6-A640-899F-AB3F20B0D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63544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7C4C8-3BEF-D447-A63B-E57CD4F3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4486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59A8-04B5-E349-BDA9-66647FB76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47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2D52-C6AD-E34E-B81C-28260DD44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2950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15954-70DB-6549-A947-4674209EC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823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653FE-4B24-7645-BC8F-4D49A610A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1489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0" indent="0">
              <a:buNone/>
              <a:defRPr sz="2000"/>
            </a:lvl5pPr>
            <a:lvl6pPr marL="2285964" indent="0">
              <a:buNone/>
              <a:defRPr sz="2000"/>
            </a:lvl6pPr>
            <a:lvl7pPr marL="2743156" indent="0">
              <a:buNone/>
              <a:defRPr sz="2000"/>
            </a:lvl7pPr>
            <a:lvl8pPr marL="3200348" indent="0">
              <a:buNone/>
              <a:defRPr sz="2000"/>
            </a:lvl8pPr>
            <a:lvl9pPr marL="3657542" indent="0">
              <a:buNone/>
              <a:defRPr sz="2000"/>
            </a:lvl9pPr>
          </a:lstStyle>
          <a:p>
            <a:pPr lvl="0"/>
            <a:endParaRPr lang="fr-CA" noProof="0" smtClean="0">
              <a:sym typeface="Verdana" pitchFamily="-8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3FC9-CFD0-944F-AA0F-200026D91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781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02638" y="6464300"/>
            <a:ext cx="28416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20" rIns="91438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1965"/>
                </a:solidFill>
                <a:latin typeface="Verdana" charset="0"/>
                <a:cs typeface="Verdana" charset="0"/>
                <a:sym typeface="Verdana" charset="0"/>
              </a:defRPr>
            </a:lvl1pPr>
          </a:lstStyle>
          <a:p>
            <a:pPr defTabSz="914386" fontAlgn="base">
              <a:spcBef>
                <a:spcPct val="0"/>
              </a:spcBef>
              <a:spcAft>
                <a:spcPct val="0"/>
              </a:spcAft>
              <a:defRPr/>
            </a:pPr>
            <a:fld id="{1D5ADA14-D0AB-4540-944E-13E6144F2065}" type="slidenum">
              <a:rPr lang="en-US" smtClean="0">
                <a:ea typeface="ヒラギノ角ゴ ProN W3" charset="0"/>
              </a:rPr>
              <a:pPr defTabSz="91438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ヒラギノ角ゴ ProN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9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+mj-lt"/>
          <a:ea typeface="+mj-ea"/>
          <a:cs typeface="+mj-cs"/>
          <a:sym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5pPr>
      <a:lvl6pPr marL="457192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6pPr>
      <a:lvl7pPr marL="914386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7pPr>
      <a:lvl8pPr marL="1371578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8pPr>
      <a:lvl9pPr marL="1828770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9pPr>
    </p:titleStyle>
    <p:bodyStyle>
      <a:lvl1pPr marL="342895" indent="-342895" algn="l" rtl="0" eaLnBrk="0" fontAlgn="base" hangingPunct="0">
        <a:spcBef>
          <a:spcPts val="500"/>
        </a:spcBef>
        <a:spcAft>
          <a:spcPct val="0"/>
        </a:spcAft>
        <a:buClr>
          <a:srgbClr val="880038"/>
        </a:buClr>
        <a:buSzPct val="100000"/>
        <a:buFont typeface="Verdana" charset="0"/>
        <a:buChar char="•"/>
        <a:defRPr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1pPr>
      <a:lvl2pPr marL="742938" indent="-285746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Verdana" charset="0"/>
        <a:buChar char="•"/>
        <a:defRPr sz="26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2pPr>
      <a:lvl3pPr marL="1142982" indent="-228596" algn="l" rtl="0" eaLnBrk="0" fontAlgn="base" hangingPunct="0">
        <a:spcBef>
          <a:spcPts val="400"/>
        </a:spcBef>
        <a:spcAft>
          <a:spcPct val="0"/>
        </a:spcAft>
        <a:buClr>
          <a:srgbClr val="009999"/>
        </a:buClr>
        <a:buSzPct val="100000"/>
        <a:buFont typeface="Verdana" charset="0"/>
        <a:buChar char="•"/>
        <a:defRPr sz="14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3pPr>
      <a:lvl4pPr marL="1600174" indent="-228596" algn="l" rtl="0" eaLnBrk="0" fontAlgn="base" hangingPunct="0">
        <a:spcBef>
          <a:spcPts val="300"/>
        </a:spcBef>
        <a:spcAft>
          <a:spcPct val="0"/>
        </a:spcAft>
        <a:buClr>
          <a:srgbClr val="8DA2CC"/>
        </a:buClr>
        <a:buSzPct val="100000"/>
        <a:buFont typeface="Verdana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4pPr>
      <a:lvl5pPr marL="2057367" indent="-228596" algn="l" rtl="0" eaLnBrk="0" fontAlgn="base" hangingPunct="0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5pPr>
      <a:lvl6pPr marL="2514560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6pPr>
      <a:lvl7pPr marL="2971752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7pPr>
      <a:lvl8pPr marL="3428944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8pPr>
      <a:lvl9pPr marL="3886138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9pPr>
    </p:bodyStyle>
    <p:otherStyle>
      <a:defPPr>
        <a:defRPr lang="fr-FR"/>
      </a:defPPr>
      <a:lvl1pPr marL="0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4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6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8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2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80242"/>
              </p:ext>
            </p:extLst>
          </p:nvPr>
        </p:nvGraphicFramePr>
        <p:xfrm>
          <a:off x="107952" y="526587"/>
          <a:ext cx="8856663" cy="590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275"/>
                <a:gridCol w="1920278"/>
                <a:gridCol w="544331"/>
                <a:gridCol w="725774"/>
                <a:gridCol w="1874917"/>
                <a:gridCol w="604812"/>
                <a:gridCol w="514090"/>
                <a:gridCol w="982819"/>
                <a:gridCol w="512367"/>
              </a:tblGrid>
              <a:tr h="1132813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Class</a:t>
                      </a:r>
                      <a:endParaRPr lang="fr-F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err="1" smtClean="0">
                          <a:solidFill>
                            <a:schemeClr val="tx1"/>
                          </a:solidFill>
                        </a:rPr>
                        <a:t>Medication</a:t>
                      </a:r>
                      <a:endParaRPr lang="fr-F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$/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fr-F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000" b="1" baseline="0" dirty="0" err="1" smtClean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max d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ose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MONO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if SU and MET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NT or CI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FR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MET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if SU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CI,NT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or INEFF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 SU 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if Met CI, NT or INEFF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IF CVD +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A1c&gt;7</a:t>
                      </a:r>
                    </a:p>
                    <a:p>
                      <a:pPr algn="ctr"/>
                      <a:endParaRPr lang="fr-FR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FR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MET 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if DPP4i INEFF, NT or CI and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BMI &gt; 30 and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A1c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SU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NT or INEFF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1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Biguanides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Metformin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Glucophage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0.18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04861">
                <a:tc>
                  <a:txBody>
                    <a:bodyPr/>
                    <a:lstStyle/>
                    <a:p>
                      <a:pPr algn="ctr"/>
                      <a:r>
                        <a:rPr lang="el-GR" sz="1000" b="1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Glucosidase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Inhibitors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Acarbose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Glucobay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1.03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04861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DPP-4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Inhibitors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Alogliptin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Nesina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2.10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Kazano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Linagliptin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baseline="0" dirty="0" err="1" smtClean="0">
                          <a:solidFill>
                            <a:schemeClr val="tx1"/>
                          </a:solidFill>
                        </a:rPr>
                        <a:t>Trajenta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2.25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(EN150Jentaduetto)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Saxagliptin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Onglyza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Komboglyze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Sitagliptin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Januvia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Janumet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et XR)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97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SGLT2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Inhibitors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Canagliflozin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Invokana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247"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Dapagliflozin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Forxiga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2.45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Xigduo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809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Empagliflozin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Jardiance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EN219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Synjardy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EN179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GLP-1R </a:t>
                      </a:r>
                      <a:r>
                        <a:rPr lang="fr-FR" sz="1000" b="1" baseline="0" dirty="0" err="1" smtClean="0">
                          <a:solidFill>
                            <a:schemeClr val="tx1"/>
                          </a:solidFill>
                        </a:rPr>
                        <a:t>Agonists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Liraglutide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Victoza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936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Exenatide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Byetta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084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Exenatide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QW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Bydureon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300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Dulaglutide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Trulicity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460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Semaglutide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Ozempic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40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Thiazolidine-diones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Pioglitazone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Actos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1.05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EN121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550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Rosiglitazone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Avandia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2.87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EN121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EN118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(EN81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Avandamet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423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Insulin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Secretagogues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Gliclazide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Diamicron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0.50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81230"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Glimepiride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Amaryl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0.77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EN23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</a:tr>
              <a:tr h="55597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Glyburide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Diabeta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0.23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Repaglinide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GlucoNorm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0.84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6329265"/>
            <a:ext cx="9144000" cy="584776"/>
          </a:xfrm>
          <a:prstGeom prst="rect">
            <a:avLst/>
          </a:prstGeom>
          <a:noFill/>
        </p:spPr>
        <p:txBody>
          <a:bodyPr lIns="91438" tIns="45720" rIns="91438" bIns="45720">
            <a:spAutoFit/>
          </a:bodyPr>
          <a:lstStyle/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b="1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Green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on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general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list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: no code or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form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required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 </a:t>
            </a:r>
            <a:r>
              <a:rPr lang="fr-FR" sz="800" b="1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Orange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 Médicament d’exception: code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or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form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required</a:t>
            </a: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NT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Not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tolerated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INEFF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Inefficacious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CI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Contraindicated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SU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Sulfonylurea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MET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Metformin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Mono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Monotherapy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</a:t>
            </a:r>
            <a:r>
              <a:rPr lang="fr-FR" sz="800" b="1" dirty="0" err="1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Form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édicament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d’exception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form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err="1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required</a:t>
            </a: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                                                                                                                                                                                                     JF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Yale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April 2019</a:t>
            </a: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65048" name="ZoneTexte 7"/>
          <p:cNvSpPr txBox="1">
            <a:spLocks noChangeArrowheads="1"/>
          </p:cNvSpPr>
          <p:nvPr/>
        </p:nvSpPr>
        <p:spPr bwMode="auto">
          <a:xfrm>
            <a:off x="0" y="-99550"/>
            <a:ext cx="9144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20" rIns="91438" bIns="45720">
            <a:spAutoFit/>
          </a:bodyPr>
          <a:lstStyle>
            <a:lvl1pPr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defTabSz="914386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3200" dirty="0" err="1" smtClean="0"/>
              <a:t>Antihyperglycemic</a:t>
            </a:r>
            <a:r>
              <a:rPr lang="fr-FR" sz="3200" dirty="0" smtClean="0"/>
              <a:t> </a:t>
            </a:r>
            <a:r>
              <a:rPr lang="fr-FR" sz="3200" dirty="0" err="1" smtClean="0"/>
              <a:t>Coverage</a:t>
            </a:r>
            <a:r>
              <a:rPr lang="fr-FR" sz="3200" dirty="0" smtClean="0"/>
              <a:t> by RAMQ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0039952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Default -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84" charset="0"/>
            <a:ea typeface="ヒラギノ角ゴ ProN W3" pitchFamily="-84" charset="-128"/>
            <a:cs typeface="ヒラギノ角ゴ ProN W3" pitchFamily="-84" charset="-128"/>
            <a:sym typeface="Gill Sans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84" charset="0"/>
            <a:ea typeface="ヒラギノ角ゴ ProN W3" pitchFamily="-84" charset="-128"/>
            <a:cs typeface="ヒラギノ角ゴ ProN W3" pitchFamily="-84" charset="-128"/>
            <a:sym typeface="Gill Sans" pitchFamily="-84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271</Words>
  <Application>Microsoft Macintosh PowerPoint</Application>
  <PresentationFormat>Présentation à l'écran (4:3)</PresentationFormat>
  <Paragraphs>100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- Blank</vt:lpstr>
      <vt:lpstr>Présentation PowerPoint</vt:lpstr>
    </vt:vector>
  </TitlesOfParts>
  <Company>Centre Universitaire de Santé McGill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Jean-Francois Yale</dc:creator>
  <cp:lastModifiedBy>Jean-Francois Yale</cp:lastModifiedBy>
  <cp:revision>37</cp:revision>
  <dcterms:created xsi:type="dcterms:W3CDTF">2015-11-18T23:48:10Z</dcterms:created>
  <dcterms:modified xsi:type="dcterms:W3CDTF">2019-04-05T20:43:43Z</dcterms:modified>
</cp:coreProperties>
</file>